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6" r:id="rId2"/>
    <p:sldId id="256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7" r:id="rId11"/>
    <p:sldId id="269" r:id="rId12"/>
    <p:sldId id="270" r:id="rId13"/>
    <p:sldId id="272" r:id="rId14"/>
    <p:sldId id="277" r:id="rId15"/>
    <p:sldId id="275" r:id="rId16"/>
  </p:sldIdLst>
  <p:sldSz cx="10680700" cy="756285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9B877-AFBD-4BC6-ABFA-5C216E4C97BF}" type="datetimeFigureOut">
              <a:rPr lang="de-DE" smtClean="0"/>
              <a:t>10.01.2021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143000"/>
            <a:ext cx="4359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DE415-FEEC-4013-A184-0E38C831E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DE415-FEEC-4013-A184-0E38C831E89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59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irgit.gloeyer@ebert-net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40298" y="1012643"/>
            <a:ext cx="618596" cy="646617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39725" y="709601"/>
            <a:ext cx="368206" cy="625155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9253" y="709601"/>
            <a:ext cx="9578204" cy="59461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27B968-5660-423C-9ACF-310DAF5E7FAA}"/>
              </a:ext>
            </a:extLst>
          </p:cNvPr>
          <p:cNvSpPr txBox="1"/>
          <p:nvPr/>
        </p:nvSpPr>
        <p:spPr>
          <a:xfrm>
            <a:off x="1104900" y="1409700"/>
            <a:ext cx="4076700" cy="45212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>
              <a:spcAft>
                <a:spcPts val="600"/>
              </a:spcAft>
            </a:pPr>
            <a:endParaRPr lang="de-DE" sz="2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e-DE" sz="2800" b="0" i="0" u="none" strike="noStrike" baseline="0">
              <a:latin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de-DE" sz="2800" b="0" i="0" u="none" strike="noStrike" baseline="0">
                <a:latin typeface="Times New Roman" panose="02020603050405020304" pitchFamily="18" charset="0"/>
              </a:rPr>
              <a:t> </a:t>
            </a:r>
            <a:r>
              <a:rPr lang="de-DE" sz="2800" b="1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</a:rPr>
              <a:t>Präsentation der zweiten Fremdsprache </a:t>
            </a:r>
            <a:endParaRPr lang="de-DE" sz="280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0BCAFA-735D-4095-A9ED-EADD48582472}"/>
              </a:ext>
            </a:extLst>
          </p:cNvPr>
          <p:cNvSpPr txBox="1"/>
          <p:nvPr/>
        </p:nvSpPr>
        <p:spPr>
          <a:xfrm>
            <a:off x="5245100" y="1409700"/>
            <a:ext cx="4305300" cy="45212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>
              <a:spcAft>
                <a:spcPts val="600"/>
              </a:spcAft>
            </a:pPr>
            <a:endParaRPr lang="de-DE" sz="2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e-DE" sz="2800" b="0" i="0" u="none" strike="noStrike" baseline="0">
              <a:latin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de-DE" sz="2800" b="0" i="0" u="none" strike="noStrike" baseline="0">
                <a:latin typeface="Times New Roman" panose="02020603050405020304" pitchFamily="18" charset="0"/>
              </a:rPr>
              <a:t> </a:t>
            </a:r>
            <a:r>
              <a:rPr lang="de-DE" sz="2800" b="1" i="0" u="none" strike="noStrike" baseline="0">
                <a:solidFill>
                  <a:srgbClr val="C00000"/>
                </a:solidFill>
                <a:latin typeface="Times New Roman" panose="02020603050405020304" pitchFamily="18" charset="0"/>
              </a:rPr>
              <a:t>Französisch am </a:t>
            </a:r>
          </a:p>
          <a:p>
            <a:pPr algn="ctr">
              <a:spcAft>
                <a:spcPts val="600"/>
              </a:spcAft>
            </a:pPr>
            <a:r>
              <a:rPr lang="de-DE" sz="2800" b="1" i="0" u="none" strike="noStrike" baseline="0">
                <a:solidFill>
                  <a:srgbClr val="C00000"/>
                </a:solidFill>
                <a:latin typeface="Times New Roman" panose="02020603050405020304" pitchFamily="18" charset="0"/>
              </a:rPr>
              <a:t>Friedrich-Ebert-Gymnasium</a:t>
            </a:r>
            <a:endParaRPr lang="de-DE" sz="2800">
              <a:solidFill>
                <a:srgbClr val="C00000"/>
              </a:solidFill>
            </a:endParaRPr>
          </a:p>
        </p:txBody>
      </p:sp>
      <p:pic>
        <p:nvPicPr>
          <p:cNvPr id="3074" name="Picture 2" descr="Friedrich-Ebert-Gymnasium (Hamburg) – Wikipedia">
            <a:extLst>
              <a:ext uri="{FF2B5EF4-FFF2-40B4-BE49-F238E27FC236}">
                <a16:creationId xmlns:a16="http://schemas.microsoft.com/office/drawing/2014/main" id="{C87D48ED-9599-4D99-8728-6C32E046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80" y="4546600"/>
            <a:ext cx="2934298" cy="17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iedrich-Ebert-Gymnasium">
            <a:extLst>
              <a:ext uri="{FF2B5EF4-FFF2-40B4-BE49-F238E27FC236}">
                <a16:creationId xmlns:a16="http://schemas.microsoft.com/office/drawing/2014/main" id="{F15454E5-E709-4F14-B130-5ED5AB45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" y="684883"/>
            <a:ext cx="1701347" cy="75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5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12056" y="2597908"/>
            <a:ext cx="4367723" cy="3893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6622710" y="3003218"/>
            <a:ext cx="3075217" cy="246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lnSpc>
                <a:spcPct val="90000"/>
              </a:lnSpc>
              <a:spcBef>
                <a:spcPct val="0"/>
              </a:spcBef>
              <a:spcAft>
                <a:spcPts val="840"/>
              </a:spcAft>
            </a:pPr>
            <a:r>
              <a:rPr lang="en-US" sz="3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Deutsch-französische Schülergruppe in den Calanques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15236" y="1824179"/>
            <a:ext cx="720538" cy="466771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3272" y="1445891"/>
            <a:ext cx="602501" cy="42128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3272" y="1242540"/>
            <a:ext cx="304161" cy="4079952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rafik 4" descr="Ein Bild, das draußen, Person, Natur, Personen enthält.&#10;&#10;Automatisch generierte Beschreibung">
            <a:extLst>
              <a:ext uri="{FF2B5EF4-FFF2-40B4-BE49-F238E27FC236}">
                <a16:creationId xmlns:a16="http://schemas.microsoft.com/office/drawing/2014/main" id="{1B1DDFF3-1CDE-4332-B161-246F20759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18772" r="-95" b="6842"/>
          <a:stretch/>
        </p:blipFill>
        <p:spPr>
          <a:xfrm rot="10800000">
            <a:off x="246853" y="1242539"/>
            <a:ext cx="5484829" cy="40799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28708" y="993397"/>
            <a:ext cx="665457" cy="62979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30699" y="698240"/>
            <a:ext cx="422825" cy="6088892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954" y="702163"/>
            <a:ext cx="3504221" cy="5798184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818986" y="1083227"/>
            <a:ext cx="2968397" cy="502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>
              <a:lnSpc>
                <a:spcPct val="90000"/>
              </a:lnSpc>
              <a:spcBef>
                <a:spcPct val="0"/>
              </a:spcBef>
              <a:spcAft>
                <a:spcPts val="4410"/>
              </a:spcAft>
            </a:pPr>
            <a:r>
              <a:rPr lang="en-US" sz="39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Französisch</a:t>
            </a:r>
            <a:r>
              <a:rPr lang="en-US" sz="39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Ein Ticket fur EUROPA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94165" y="1491288"/>
            <a:ext cx="5830580" cy="579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4574568" y="1896356"/>
            <a:ext cx="5287146" cy="478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866648" indent="-342900">
              <a:lnSpc>
                <a:spcPct val="90000"/>
              </a:lnSpc>
              <a:spcBef>
                <a:spcPts val="4410"/>
              </a:spcBef>
              <a:spcAft>
                <a:spcPts val="84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EFFFF"/>
                </a:solidFill>
              </a:rPr>
              <a:t>Voraussetzung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für</a:t>
            </a:r>
            <a:r>
              <a:rPr lang="en-US" sz="2400" dirty="0">
                <a:solidFill>
                  <a:srgbClr val="FEFFFF"/>
                </a:solidFill>
              </a:rPr>
              <a:t> das </a:t>
            </a:r>
            <a:r>
              <a:rPr lang="en-US" sz="2400" dirty="0" err="1">
                <a:solidFill>
                  <a:srgbClr val="FEFFFF"/>
                </a:solidFill>
              </a:rPr>
              <a:t>Studium</a:t>
            </a:r>
            <a:r>
              <a:rPr lang="en-US" sz="2400" dirty="0">
                <a:solidFill>
                  <a:srgbClr val="FEFFFF"/>
                </a:solidFill>
              </a:rPr>
              <a:t>  </a:t>
            </a:r>
            <a:r>
              <a:rPr lang="en-US" sz="2400" dirty="0" err="1">
                <a:solidFill>
                  <a:srgbClr val="FEFFFF"/>
                </a:solidFill>
              </a:rPr>
              <a:t>ein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Trumpf</a:t>
            </a:r>
            <a:r>
              <a:rPr lang="en-US" sz="2400" dirty="0">
                <a:solidFill>
                  <a:srgbClr val="FEFFFF"/>
                </a:solidFill>
              </a:rPr>
              <a:t> auf dem  </a:t>
            </a:r>
            <a:r>
              <a:rPr lang="en-US" sz="2400" dirty="0" err="1">
                <a:solidFill>
                  <a:srgbClr val="FEFFFF"/>
                </a:solidFill>
              </a:rPr>
              <a:t>Arbeitsmarkt</a:t>
            </a:r>
            <a:endParaRPr lang="en-US" sz="2400" dirty="0">
              <a:solidFill>
                <a:srgbClr val="FEFFFF"/>
              </a:solidFill>
            </a:endParaRPr>
          </a:p>
          <a:p>
            <a:pPr marL="342900" marR="104648" indent="-342900">
              <a:lnSpc>
                <a:spcPct val="90000"/>
              </a:lnSpc>
              <a:spcAft>
                <a:spcPts val="84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EFFFF"/>
                </a:solidFill>
              </a:rPr>
              <a:t>hochrangige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Positionen</a:t>
            </a:r>
            <a:r>
              <a:rPr lang="en-US" sz="2400" dirty="0">
                <a:solidFill>
                  <a:srgbClr val="FEFFFF"/>
                </a:solidFill>
              </a:rPr>
              <a:t> in </a:t>
            </a:r>
            <a:r>
              <a:rPr lang="en-US" sz="2400" dirty="0" err="1">
                <a:solidFill>
                  <a:srgbClr val="FEFFFF"/>
                </a:solidFill>
              </a:rPr>
              <a:t>Wirtschaft</a:t>
            </a:r>
            <a:r>
              <a:rPr lang="en-US" sz="2400" dirty="0">
                <a:solidFill>
                  <a:srgbClr val="FEFFFF"/>
                </a:solidFill>
              </a:rPr>
              <a:t> &amp; </a:t>
            </a:r>
            <a:r>
              <a:rPr lang="en-US" sz="2400" dirty="0" err="1">
                <a:solidFill>
                  <a:srgbClr val="FEFFFF"/>
                </a:solidFill>
              </a:rPr>
              <a:t>Politik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heute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nur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noch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für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Bewerber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mit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mehrsprachigen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Kenntnissen</a:t>
            </a:r>
            <a:endParaRPr lang="en-US" sz="2400" dirty="0">
              <a:solidFill>
                <a:srgbClr val="FEFFFF"/>
              </a:solidFill>
            </a:endParaRPr>
          </a:p>
          <a:p>
            <a:pPr marL="342900" marR="104648" indent="-342900">
              <a:lnSpc>
                <a:spcPct val="90000"/>
              </a:lnSpc>
              <a:spcAft>
                <a:spcPts val="84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EFFFF"/>
                </a:solidFill>
              </a:rPr>
              <a:t>lebendige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Sprache</a:t>
            </a:r>
            <a:r>
              <a:rPr lang="en-US" sz="2400" dirty="0">
                <a:solidFill>
                  <a:srgbClr val="FEFFFF"/>
                </a:solidFill>
              </a:rPr>
              <a:t>: </a:t>
            </a:r>
            <a:r>
              <a:rPr lang="en-US" sz="2400" dirty="0" err="1">
                <a:solidFill>
                  <a:srgbClr val="FEFFFF"/>
                </a:solidFill>
              </a:rPr>
              <a:t>Amtsprache</a:t>
            </a:r>
            <a:r>
              <a:rPr lang="en-US" sz="2400" dirty="0">
                <a:solidFill>
                  <a:srgbClr val="FEFFFF"/>
                </a:solidFill>
              </a:rPr>
              <a:t> in 35 </a:t>
            </a:r>
            <a:r>
              <a:rPr lang="en-US" sz="2400" dirty="0" err="1">
                <a:solidFill>
                  <a:srgbClr val="FEFFFF"/>
                </a:solidFill>
              </a:rPr>
              <a:t>Ländern</a:t>
            </a:r>
            <a:endParaRPr lang="en-US" sz="2400" dirty="0">
              <a:solidFill>
                <a:srgbClr val="FEFFFF"/>
              </a:solidFill>
            </a:endParaRPr>
          </a:p>
          <a:p>
            <a:pPr marL="342900" marR="104648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EFFFF"/>
                </a:solidFill>
              </a:rPr>
              <a:t>Fremdsprachen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zu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lernen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bedeutet</a:t>
            </a:r>
            <a:r>
              <a:rPr lang="en-US" sz="2400" dirty="0">
                <a:solidFill>
                  <a:srgbClr val="FEFFFF"/>
                </a:solidFill>
              </a:rPr>
              <a:t>, in die Zukunft </a:t>
            </a:r>
            <a:r>
              <a:rPr lang="en-US" sz="2400" dirty="0" err="1">
                <a:solidFill>
                  <a:srgbClr val="FEFFFF"/>
                </a:solidFill>
              </a:rPr>
              <a:t>zu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investieren</a:t>
            </a:r>
            <a:endParaRPr lang="en-US" sz="24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923" y="1127424"/>
            <a:ext cx="621649" cy="2310872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923" y="923845"/>
            <a:ext cx="353241" cy="188071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4749" y="706763"/>
            <a:ext cx="147415" cy="1889274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831993" y="701053"/>
            <a:ext cx="287878" cy="1921436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4219" y="701052"/>
            <a:ext cx="9555742" cy="1699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839691" y="882654"/>
            <a:ext cx="8992302" cy="1336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796" indent="0">
              <a:lnSpc>
                <a:spcPct val="90000"/>
              </a:lnSpc>
              <a:spcBef>
                <a:spcPct val="0"/>
              </a:spcBef>
              <a:spcAft>
                <a:spcPts val="3570"/>
              </a:spcAft>
            </a:pP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Französische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Kultur</a:t>
            </a:r>
          </a:p>
        </p:txBody>
      </p:sp>
      <p:sp>
        <p:nvSpPr>
          <p:cNvPr id="3" name="Rechteck 2"/>
          <p:cNvSpPr/>
          <p:nvPr/>
        </p:nvSpPr>
        <p:spPr>
          <a:xfrm>
            <a:off x="1198094" y="2746397"/>
            <a:ext cx="9012705" cy="393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733044" indent="-342900">
              <a:lnSpc>
                <a:spcPct val="90000"/>
              </a:lnSpc>
              <a:spcBef>
                <a:spcPts val="3570"/>
              </a:spcBef>
              <a:spcAft>
                <a:spcPts val="21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landeskundlichen</a:t>
            </a:r>
            <a:r>
              <a:rPr lang="en-US" sz="2400" dirty="0"/>
              <a:t> </a:t>
            </a:r>
            <a:r>
              <a:rPr lang="en-US" sz="2400" dirty="0" err="1"/>
              <a:t>Unterricht</a:t>
            </a:r>
            <a:r>
              <a:rPr lang="en-US" sz="2400" dirty="0"/>
              <a:t> </a:t>
            </a:r>
            <a:r>
              <a:rPr lang="en-US" sz="2400" dirty="0" err="1"/>
              <a:t>entdecken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 die </a:t>
            </a:r>
            <a:r>
              <a:rPr lang="en-US" sz="2400" dirty="0" err="1"/>
              <a:t>französische</a:t>
            </a:r>
            <a:r>
              <a:rPr lang="en-US" sz="2400" dirty="0"/>
              <a:t> Kultur: </a:t>
            </a:r>
            <a:r>
              <a:rPr lang="en-US" sz="2400" dirty="0" err="1"/>
              <a:t>Musik</a:t>
            </a:r>
            <a:r>
              <a:rPr lang="en-US" sz="2400" dirty="0"/>
              <a:t>, Kunst, </a:t>
            </a:r>
            <a:r>
              <a:rPr lang="en-US" sz="2400" dirty="0" err="1"/>
              <a:t>Geschichte</a:t>
            </a:r>
            <a:r>
              <a:rPr lang="en-US" sz="2400" dirty="0"/>
              <a:t>, ...</a:t>
            </a:r>
          </a:p>
          <a:p>
            <a:pPr marL="342900" marR="4724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durch</a:t>
            </a:r>
            <a:r>
              <a:rPr lang="en-US" sz="2400" dirty="0"/>
              <a:t> </a:t>
            </a:r>
            <a:r>
              <a:rPr lang="en-US" sz="2400" dirty="0" err="1"/>
              <a:t>Sprache</a:t>
            </a:r>
            <a:r>
              <a:rPr lang="en-US" sz="2400" dirty="0"/>
              <a:t> </a:t>
            </a:r>
            <a:r>
              <a:rPr lang="en-US" sz="2400" dirty="0" err="1"/>
              <a:t>erfahren</a:t>
            </a:r>
            <a:r>
              <a:rPr lang="en-US" sz="2400" dirty="0"/>
              <a:t> </a:t>
            </a: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mehr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die </a:t>
            </a:r>
            <a:r>
              <a:rPr lang="en-US" sz="2400" dirty="0" err="1"/>
              <a:t>französische</a:t>
            </a:r>
            <a:r>
              <a:rPr lang="en-US" sz="2400" dirty="0"/>
              <a:t> </a:t>
            </a:r>
            <a:r>
              <a:rPr lang="en-US" sz="2400" dirty="0" err="1"/>
              <a:t>Lebensart</a:t>
            </a:r>
            <a:r>
              <a:rPr lang="en-US" sz="2400" dirty="0"/>
              <a:t>: Mode, </a:t>
            </a:r>
            <a:r>
              <a:rPr lang="en-US" sz="2400" dirty="0" err="1"/>
              <a:t>Küche</a:t>
            </a:r>
            <a:r>
              <a:rPr lang="en-US" sz="2400" dirty="0"/>
              <a:t>, </a:t>
            </a:r>
            <a:r>
              <a:rPr lang="en-US" sz="2400" dirty="0" err="1"/>
              <a:t>regionale</a:t>
            </a:r>
            <a:r>
              <a:rPr lang="en-US" sz="2400" dirty="0"/>
              <a:t> </a:t>
            </a:r>
            <a:r>
              <a:rPr lang="en-US" sz="2400" dirty="0" err="1"/>
              <a:t>Besonderheiten</a:t>
            </a:r>
            <a:r>
              <a:rPr lang="en-US" sz="2400" dirty="0"/>
              <a:t>, …</a:t>
            </a:r>
          </a:p>
          <a:p>
            <a:pPr marL="342900" marR="47244" indent="-342900">
              <a:lnSpc>
                <a:spcPct val="90000"/>
              </a:lnSpc>
              <a:spcAft>
                <a:spcPts val="168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</a:t>
            </a:r>
            <a:r>
              <a:rPr lang="en-US" sz="2400" dirty="0" err="1"/>
              <a:t>Frankreich</a:t>
            </a:r>
            <a:r>
              <a:rPr lang="en-US" sz="2400" dirty="0"/>
              <a:t> </a:t>
            </a:r>
            <a:r>
              <a:rPr lang="en-US" sz="2400" dirty="0" err="1"/>
              <a:t>treffen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</a:t>
            </a:r>
            <a:r>
              <a:rPr lang="en-US" sz="2400" dirty="0" err="1"/>
              <a:t>Einflüsse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Afrika, </a:t>
            </a:r>
            <a:r>
              <a:rPr lang="en-US" sz="2400" dirty="0" err="1"/>
              <a:t>Arabien</a:t>
            </a:r>
            <a:r>
              <a:rPr lang="en-US" sz="2400" dirty="0"/>
              <a:t>, </a:t>
            </a:r>
            <a:r>
              <a:rPr lang="en-US" sz="2400" dirty="0" err="1"/>
              <a:t>Asien</a:t>
            </a:r>
            <a:r>
              <a:rPr lang="en-US" sz="2400" dirty="0"/>
              <a:t> und Europa</a:t>
            </a:r>
          </a:p>
          <a:p>
            <a:pPr marL="342900" marR="453644" indent="-342900">
              <a:lnSpc>
                <a:spcPct val="90000"/>
              </a:lnSpc>
              <a:spcAft>
                <a:spcPts val="21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Welche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Fähigkeiten</a:t>
            </a:r>
            <a:r>
              <a:rPr lang="en-US" sz="2400" dirty="0">
                <a:solidFill>
                  <a:srgbClr val="C00000"/>
                </a:solidFill>
              </a:rPr>
              <a:t>/</a:t>
            </a:r>
            <a:r>
              <a:rPr lang="en-US" sz="2400" dirty="0" err="1">
                <a:solidFill>
                  <a:srgbClr val="C00000"/>
                </a:solidFill>
              </a:rPr>
              <a:t>Kompetenzen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werden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vermittelt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marL="342900" marR="188874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Hörverstehen</a:t>
            </a:r>
            <a:r>
              <a:rPr lang="en-US" sz="2400" dirty="0"/>
              <a:t> &amp; </a:t>
            </a:r>
            <a:r>
              <a:rPr lang="en-US" sz="2400" dirty="0" err="1"/>
              <a:t>Leseverstehen</a:t>
            </a:r>
            <a:r>
              <a:rPr lang="en-US" sz="2400" dirty="0"/>
              <a:t> </a:t>
            </a:r>
          </a:p>
          <a:p>
            <a:pPr marL="342900" marR="188874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Sprechen</a:t>
            </a:r>
            <a:r>
              <a:rPr lang="en-US" sz="2400" dirty="0"/>
              <a:t> &amp; </a:t>
            </a:r>
            <a:r>
              <a:rPr lang="en-US" sz="2400" dirty="0" err="1"/>
              <a:t>Schreiben</a:t>
            </a:r>
            <a:r>
              <a:rPr lang="en-US" sz="2400" dirty="0"/>
              <a:t> &amp; </a:t>
            </a:r>
            <a:r>
              <a:rPr lang="en-US" sz="2400" dirty="0" err="1"/>
              <a:t>Sprachmittlung</a:t>
            </a:r>
            <a:endParaRPr lang="en-US" sz="2400" dirty="0"/>
          </a:p>
          <a:p>
            <a:pPr marL="342900" marR="188874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Selbstvertrauen</a:t>
            </a:r>
            <a:r>
              <a:rPr lang="en-US" sz="2400" dirty="0"/>
              <a:t> &amp; </a:t>
            </a:r>
            <a:r>
              <a:rPr lang="en-US" sz="2400" dirty="0" err="1"/>
              <a:t>Sprachfähigkeit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8923" y="701052"/>
            <a:ext cx="9761045" cy="2737244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hteck 2"/>
          <p:cNvSpPr/>
          <p:nvPr/>
        </p:nvSpPr>
        <p:spPr>
          <a:xfrm>
            <a:off x="917460" y="837896"/>
            <a:ext cx="9028941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indent="0">
              <a:lnSpc>
                <a:spcPct val="90000"/>
              </a:lnSpc>
              <a:spcBef>
                <a:spcPct val="0"/>
              </a:spcBef>
              <a:spcAft>
                <a:spcPts val="840"/>
              </a:spcAft>
            </a:pPr>
            <a:r>
              <a:rPr lang="en-US" sz="39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Unser Lehrwerk:Découvertes – série jaune</a:t>
            </a:r>
            <a:endParaRPr lang="en-US" sz="3900" i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48275" y="2750824"/>
            <a:ext cx="3551074" cy="3929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271272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Unser </a:t>
            </a:r>
            <a:r>
              <a:rPr lang="en-US" sz="2000" dirty="0" err="1"/>
              <a:t>Lehrbuch</a:t>
            </a:r>
            <a:r>
              <a:rPr lang="en-US" sz="2000" dirty="0"/>
              <a:t> </a:t>
            </a:r>
            <a:r>
              <a:rPr lang="en-US" sz="2000" dirty="0" err="1"/>
              <a:t>motiviert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moderne</a:t>
            </a:r>
            <a:r>
              <a:rPr lang="en-US" sz="2000" dirty="0"/>
              <a:t> und alters-</a:t>
            </a:r>
            <a:r>
              <a:rPr lang="en-US" sz="2000" dirty="0" err="1"/>
              <a:t>gerechte</a:t>
            </a:r>
            <a:r>
              <a:rPr lang="en-US" sz="2000" dirty="0"/>
              <a:t> </a:t>
            </a:r>
            <a:r>
              <a:rPr lang="en-US" sz="2000" dirty="0" err="1"/>
              <a:t>Inhalte</a:t>
            </a:r>
            <a:r>
              <a:rPr lang="en-US" sz="2000" dirty="0"/>
              <a:t>, Lieder und </a:t>
            </a:r>
            <a:r>
              <a:rPr lang="en-US" sz="2000" dirty="0" err="1"/>
              <a:t>Spiele</a:t>
            </a:r>
            <a:r>
              <a:rPr lang="en-US" sz="2000" dirty="0"/>
              <a:t>.</a:t>
            </a:r>
          </a:p>
          <a:p>
            <a:pPr marL="342900" marR="17272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Jede</a:t>
            </a:r>
            <a:r>
              <a:rPr lang="en-US" sz="2000" dirty="0"/>
              <a:t> </a:t>
            </a:r>
            <a:r>
              <a:rPr lang="en-US" sz="2000" dirty="0" err="1"/>
              <a:t>unité</a:t>
            </a:r>
            <a:r>
              <a:rPr lang="en-US" sz="2000" dirty="0"/>
              <a:t> </a:t>
            </a:r>
            <a:r>
              <a:rPr lang="en-US" sz="2000" dirty="0" err="1"/>
              <a:t>fokussiert</a:t>
            </a:r>
            <a:r>
              <a:rPr lang="en-US" sz="2000" dirty="0"/>
              <a:t> </a:t>
            </a:r>
            <a:r>
              <a:rPr lang="en-US" sz="2000" dirty="0" err="1"/>
              <a:t>klar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Thema</a:t>
            </a:r>
            <a:r>
              <a:rPr lang="en-US" sz="2000" dirty="0"/>
              <a:t>: Moi et </a:t>
            </a:r>
            <a:r>
              <a:rPr lang="en-US" sz="2000" dirty="0" err="1"/>
              <a:t>mes</a:t>
            </a:r>
            <a:r>
              <a:rPr lang="en-US" sz="2000" dirty="0"/>
              <a:t> </a:t>
            </a:r>
            <a:r>
              <a:rPr lang="en-US" sz="2000" dirty="0" err="1"/>
              <a:t>copains</a:t>
            </a:r>
            <a:r>
              <a:rPr lang="en-US" sz="2000" dirty="0"/>
              <a:t>, ma </a:t>
            </a:r>
            <a:r>
              <a:rPr lang="en-US" sz="2000" dirty="0" err="1"/>
              <a:t>famille</a:t>
            </a:r>
            <a:r>
              <a:rPr lang="en-US" sz="2000" dirty="0"/>
              <a:t>, mon </a:t>
            </a:r>
            <a:r>
              <a:rPr lang="en-US" sz="2000" dirty="0" err="1"/>
              <a:t>collège</a:t>
            </a:r>
            <a:r>
              <a:rPr lang="en-US" sz="2000" dirty="0"/>
              <a:t>, </a:t>
            </a:r>
            <a:r>
              <a:rPr lang="en-US" sz="2000" dirty="0" err="1"/>
              <a:t>mes</a:t>
            </a:r>
            <a:r>
              <a:rPr lang="en-US" sz="2000" dirty="0"/>
              <a:t> </a:t>
            </a:r>
            <a:r>
              <a:rPr lang="en-US" sz="2000" dirty="0" err="1"/>
              <a:t>activités</a:t>
            </a:r>
            <a:r>
              <a:rPr lang="en-US" sz="2000" dirty="0"/>
              <a:t> ...</a:t>
            </a:r>
          </a:p>
          <a:p>
            <a:pPr marL="342900" marR="17272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Passend</a:t>
            </a:r>
            <a:r>
              <a:rPr lang="en-US" sz="2000" dirty="0"/>
              <a:t> </a:t>
            </a:r>
            <a:r>
              <a:rPr lang="en-US" sz="2000" dirty="0" err="1"/>
              <a:t>zum</a:t>
            </a:r>
            <a:r>
              <a:rPr lang="en-US" sz="2000" dirty="0"/>
              <a:t> </a:t>
            </a:r>
            <a:r>
              <a:rPr lang="en-US" sz="2000" dirty="0" err="1"/>
              <a:t>Lehrwerk</a:t>
            </a:r>
            <a:r>
              <a:rPr lang="en-US" sz="2000" dirty="0"/>
              <a:t> </a:t>
            </a:r>
            <a:r>
              <a:rPr lang="en-US" sz="2000" dirty="0" err="1"/>
              <a:t>gibt</a:t>
            </a:r>
            <a:r>
              <a:rPr lang="en-US" sz="2000" dirty="0"/>
              <a:t> es </a:t>
            </a:r>
            <a:r>
              <a:rPr lang="en-US" sz="2000" dirty="0" err="1"/>
              <a:t>umfangreiches</a:t>
            </a:r>
            <a:r>
              <a:rPr lang="en-US" sz="2000" dirty="0"/>
              <a:t> </a:t>
            </a:r>
            <a:r>
              <a:rPr lang="en-US" sz="2000" dirty="0" err="1"/>
              <a:t>Lern</a:t>
            </a:r>
            <a:r>
              <a:rPr lang="en-US" sz="2000" dirty="0"/>
              <a:t>- und </a:t>
            </a:r>
            <a:r>
              <a:rPr lang="en-US" sz="2000" dirty="0" err="1"/>
              <a:t>Übungsmaterial</a:t>
            </a:r>
            <a:r>
              <a:rPr lang="en-US" sz="2000" dirty="0"/>
              <a:t>.</a:t>
            </a:r>
          </a:p>
          <a:p>
            <a:pPr marL="342900" marR="17272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E-books und </a:t>
            </a:r>
            <a:r>
              <a:rPr lang="en-US" sz="2000" dirty="0" err="1"/>
              <a:t>digitales</a:t>
            </a:r>
            <a:r>
              <a:rPr lang="en-US" sz="2000" dirty="0"/>
              <a:t> </a:t>
            </a:r>
            <a:r>
              <a:rPr lang="en-US" sz="2000" dirty="0" err="1"/>
              <a:t>Unter-richtsmaterial</a:t>
            </a:r>
            <a:r>
              <a:rPr lang="en-US" sz="2000" dirty="0"/>
              <a:t> </a:t>
            </a:r>
            <a:r>
              <a:rPr lang="en-US" sz="2000" dirty="0" err="1"/>
              <a:t>bewähren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beim</a:t>
            </a:r>
            <a:r>
              <a:rPr lang="en-US" sz="2000" dirty="0"/>
              <a:t> </a:t>
            </a:r>
            <a:r>
              <a:rPr lang="en-US" sz="2000" dirty="0" err="1"/>
              <a:t>Distanzunterricht</a:t>
            </a:r>
            <a:r>
              <a:rPr lang="en-US" sz="2000" dirty="0"/>
              <a:t> und </a:t>
            </a:r>
            <a:r>
              <a:rPr lang="en-US" sz="2000" dirty="0" err="1"/>
              <a:t>beim</a:t>
            </a:r>
            <a:r>
              <a:rPr lang="en-US" sz="2000" dirty="0"/>
              <a:t> </a:t>
            </a:r>
            <a:r>
              <a:rPr lang="en-US" sz="2000" dirty="0" err="1"/>
              <a:t>selbstständigen</a:t>
            </a:r>
            <a:r>
              <a:rPr lang="en-US" sz="2000" dirty="0"/>
              <a:t> </a:t>
            </a:r>
            <a:r>
              <a:rPr lang="en-US" sz="2000" dirty="0" err="1"/>
              <a:t>Lernen</a:t>
            </a:r>
            <a:r>
              <a:rPr lang="en-US" sz="2000" dirty="0"/>
              <a:t> </a:t>
            </a:r>
            <a:r>
              <a:rPr lang="en-US" sz="2000" dirty="0" err="1"/>
              <a:t>zuhause</a:t>
            </a:r>
            <a:r>
              <a:rPr lang="en-US" sz="2000" dirty="0"/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1408176" y="1362456"/>
            <a:ext cx="3236976" cy="3794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Bef>
                <a:spcPts val="840"/>
              </a:spcBef>
            </a:pPr>
            <a:endParaRPr lang="en-US" sz="3100" i="1" dirty="0">
              <a:solidFill>
                <a:srgbClr val="2796C5"/>
              </a:solidFill>
              <a:latin typeface="Verdana"/>
            </a:endParaRPr>
          </a:p>
        </p:txBody>
      </p:sp>
      <p:pic>
        <p:nvPicPr>
          <p:cNvPr id="7" name="Grafik 6" descr="Ein Bild, das Text, Löffelbagger enthält.&#10;&#10;Automatisch generierte Beschreibung">
            <a:extLst>
              <a:ext uri="{FF2B5EF4-FFF2-40B4-BE49-F238E27FC236}">
                <a16:creationId xmlns:a16="http://schemas.microsoft.com/office/drawing/2014/main" id="{032A68F5-20D8-428C-BDC9-2B2830360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b="2565"/>
          <a:stretch/>
        </p:blipFill>
        <p:spPr>
          <a:xfrm rot="5400000">
            <a:off x="5017052" y="3245572"/>
            <a:ext cx="4023507" cy="30340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40298" y="1012643"/>
            <a:ext cx="618596" cy="646617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39725" y="709601"/>
            <a:ext cx="368206" cy="6251558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9253" y="709601"/>
            <a:ext cx="9578204" cy="59461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EEBE1D-13F0-49D2-A663-AAA472C02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5" y="1249186"/>
            <a:ext cx="3650208" cy="4866945"/>
          </a:xfrm>
          <a:prstGeom prst="rect">
            <a:avLst/>
          </a:prstGeom>
        </p:spPr>
      </p:pic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350" y="1917994"/>
            <a:ext cx="0" cy="352933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DD6D8102-B26B-49D6-A1A7-7062C1BBE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95" y="1234377"/>
            <a:ext cx="3672422" cy="48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28708" y="993397"/>
            <a:ext cx="665457" cy="62979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30699" y="698240"/>
            <a:ext cx="422825" cy="6088892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954" y="702163"/>
            <a:ext cx="3504221" cy="5798184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818986" y="1083227"/>
            <a:ext cx="2968397" cy="502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0">
              <a:lnSpc>
                <a:spcPct val="90000"/>
              </a:lnSpc>
              <a:spcBef>
                <a:spcPct val="0"/>
              </a:spcBef>
              <a:spcAft>
                <a:spcPts val="5460"/>
              </a:spcAft>
            </a:pP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Ja, und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wann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kannst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denn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nun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Französisch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lernen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ts val="5460"/>
              </a:spcAft>
            </a:pP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Zum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ersten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Mal hast du die Wahl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zwischen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Französisch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Spanisch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Latein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kern="12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Klasse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6.</a:t>
            </a:r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ts val="5460"/>
              </a:spcAft>
            </a:pP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der 8.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Klasse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gibt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derzeit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eine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zweite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Chance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diese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Sprache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wählen</a:t>
            </a:r>
            <a:r>
              <a:rPr lang="en-US" sz="2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400" kern="1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ts val="5460"/>
              </a:spcAft>
            </a:pPr>
            <a:endParaRPr lang="en-US" sz="2400" kern="12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94165" y="1491288"/>
            <a:ext cx="5830580" cy="579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4574568" y="1896356"/>
            <a:ext cx="5211424" cy="478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EFFFF"/>
                </a:solidFill>
              </a:rPr>
              <a:t>Solltest</a:t>
            </a:r>
            <a:r>
              <a:rPr lang="en-US" sz="2400" dirty="0">
                <a:solidFill>
                  <a:srgbClr val="FEFFFF"/>
                </a:solidFill>
              </a:rPr>
              <a:t> du </a:t>
            </a:r>
            <a:r>
              <a:rPr lang="en-US" sz="2400" dirty="0" err="1">
                <a:solidFill>
                  <a:srgbClr val="FEFFFF"/>
                </a:solidFill>
              </a:rPr>
              <a:t>noch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Fragen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haben</a:t>
            </a:r>
            <a:r>
              <a:rPr lang="en-US" sz="2400" dirty="0">
                <a:solidFill>
                  <a:srgbClr val="FEFFFF"/>
                </a:solidFill>
              </a:rPr>
              <a:t>, </a:t>
            </a:r>
            <a:r>
              <a:rPr lang="en-US" sz="2400" dirty="0" err="1">
                <a:solidFill>
                  <a:srgbClr val="FEFFFF"/>
                </a:solidFill>
              </a:rPr>
              <a:t>melde</a:t>
            </a:r>
            <a:r>
              <a:rPr lang="en-US" sz="2400" dirty="0">
                <a:solidFill>
                  <a:srgbClr val="FEFFFF"/>
                </a:solidFill>
              </a:rPr>
              <a:t> dich </a:t>
            </a:r>
            <a:r>
              <a:rPr lang="en-US" sz="2400" dirty="0" err="1">
                <a:solidFill>
                  <a:srgbClr val="FEFFFF"/>
                </a:solidFill>
              </a:rPr>
              <a:t>heute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gern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zwischen</a:t>
            </a:r>
            <a:r>
              <a:rPr lang="en-US" sz="2400" dirty="0">
                <a:solidFill>
                  <a:srgbClr val="FEFFFF"/>
                </a:solidFill>
              </a:rPr>
              <a:t> 10.00 und 14.00 </a:t>
            </a:r>
            <a:r>
              <a:rPr lang="en-US" sz="2400" dirty="0" err="1">
                <a:solidFill>
                  <a:srgbClr val="FEFFFF"/>
                </a:solidFill>
              </a:rPr>
              <a:t>Uhr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bei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unserer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Fachleitung</a:t>
            </a:r>
            <a:r>
              <a:rPr lang="en-US" sz="2400" dirty="0">
                <a:solidFill>
                  <a:srgbClr val="FEFFFF"/>
                </a:solidFill>
              </a:rPr>
              <a:t> Frau Glöyer.</a:t>
            </a:r>
          </a:p>
          <a:p>
            <a:pPr marL="342900" indent="-342900">
              <a:lnSpc>
                <a:spcPct val="90000"/>
              </a:lnSpc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E-Mail: </a:t>
            </a:r>
            <a:r>
              <a:rPr lang="en-US" sz="2400" dirty="0">
                <a:solidFill>
                  <a:srgbClr val="FEFFFF"/>
                </a:solidFill>
                <a:hlinkClick r:id="rId2"/>
              </a:rPr>
              <a:t>birgit.gloeyer@ebert-net.eu</a:t>
            </a:r>
            <a:endParaRPr lang="en-US" sz="2400" dirty="0">
              <a:solidFill>
                <a:srgbClr val="FEFFFF"/>
              </a:solidFill>
            </a:endParaRPr>
          </a:p>
          <a:p>
            <a:pPr marL="21844" indent="-228600">
              <a:lnSpc>
                <a:spcPct val="90000"/>
              </a:lnSpc>
              <a:spcBef>
                <a:spcPts val="378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In </a:t>
            </a:r>
            <a:r>
              <a:rPr lang="en-US" sz="2400" dirty="0" err="1">
                <a:solidFill>
                  <a:srgbClr val="FEFFFF"/>
                </a:solidFill>
              </a:rPr>
              <a:t>diesem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Sinne</a:t>
            </a:r>
            <a:r>
              <a:rPr lang="en-US" sz="2400" dirty="0">
                <a:solidFill>
                  <a:srgbClr val="FEFFFF"/>
                </a:solidFill>
              </a:rPr>
              <a:t> : Au revoir und </a:t>
            </a:r>
            <a:r>
              <a:rPr lang="en-US" sz="2400" dirty="0" err="1">
                <a:solidFill>
                  <a:srgbClr val="FEFFFF"/>
                </a:solidFill>
              </a:rPr>
              <a:t>vielleicht</a:t>
            </a:r>
            <a:r>
              <a:rPr lang="en-US" sz="2400" dirty="0">
                <a:solidFill>
                  <a:srgbClr val="FEFFFF"/>
                </a:solidFill>
              </a:rPr>
              <a:t> à </a:t>
            </a:r>
            <a:r>
              <a:rPr lang="en-US" sz="2400" dirty="0" err="1">
                <a:solidFill>
                  <a:srgbClr val="FEFFFF"/>
                </a:solidFill>
              </a:rPr>
              <a:t>bientôt</a:t>
            </a:r>
            <a:r>
              <a:rPr lang="en-US" sz="2400">
                <a:solidFill>
                  <a:srgbClr val="FEFFFF"/>
                </a:solidFill>
              </a:rPr>
              <a:t>! </a:t>
            </a:r>
          </a:p>
          <a:p>
            <a:pPr marL="342900" indent="-342900">
              <a:lnSpc>
                <a:spcPct val="90000"/>
              </a:lnSpc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Wir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freuen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uns</a:t>
            </a:r>
            <a:r>
              <a:rPr lang="en-US" sz="2400" dirty="0">
                <a:solidFill>
                  <a:srgbClr val="FEFFFF"/>
                </a:solidFill>
              </a:rPr>
              <a:t> auf dich </a:t>
            </a:r>
            <a:r>
              <a:rPr lang="en-US" sz="2400" dirty="0">
                <a:solidFill>
                  <a:srgbClr val="FEFFFF"/>
                </a:solidFill>
                <a:sym typeface="Wingdings" panose="05000000000000000000" pitchFamily="2" charset="2"/>
              </a:rPr>
              <a:t>  !!!!</a:t>
            </a:r>
            <a:endParaRPr lang="en-US" sz="2400" dirty="0">
              <a:solidFill>
                <a:srgbClr val="FEFF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 flipV="1">
            <a:off x="1371600" y="3513666"/>
            <a:ext cx="6990588" cy="11091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8100" marR="57912" indent="0">
              <a:lnSpc>
                <a:spcPts val="2808"/>
              </a:lnSpc>
              <a:spcBef>
                <a:spcPts val="5460"/>
              </a:spcBef>
            </a:pPr>
            <a:r>
              <a:rPr lang="en-US" sz="2700" spc="-50" dirty="0">
                <a:latin typeface="Verdana"/>
              </a:rPr>
              <a:t>□</a:t>
            </a:r>
            <a:endParaRPr lang="en-US" sz="1800" dirty="0">
              <a:latin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12056" y="2597908"/>
            <a:ext cx="4367723" cy="3893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6622710" y="3003218"/>
            <a:ext cx="3075217" cy="246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indent="0">
              <a:lnSpc>
                <a:spcPct val="90000"/>
              </a:lnSpc>
              <a:spcBef>
                <a:spcPct val="0"/>
              </a:spcBef>
              <a:spcAft>
                <a:spcPts val="84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Eine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zweite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Fremdsprache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12700" indent="0">
              <a:lnSpc>
                <a:spcPct val="90000"/>
              </a:lnSpc>
              <a:spcBef>
                <a:spcPct val="0"/>
              </a:spcBef>
              <a:spcAft>
                <a:spcPts val="1680"/>
              </a:spcAft>
            </a:pP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Gern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aber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warum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ausgerechnet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Französisch</a:t>
            </a: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15236" y="1824179"/>
            <a:ext cx="720538" cy="466771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3272" y="1445891"/>
            <a:ext cx="602501" cy="42128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3272" y="1242540"/>
            <a:ext cx="304161" cy="4079952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685" r="-2" b="-2"/>
          <a:stretch/>
        </p:blipFill>
        <p:spPr>
          <a:xfrm>
            <a:off x="1102812" y="1235161"/>
            <a:ext cx="4937213" cy="38702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923" y="1127424"/>
            <a:ext cx="621649" cy="2310872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923" y="923845"/>
            <a:ext cx="353241" cy="188071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4749" y="706763"/>
            <a:ext cx="147415" cy="1889274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831993" y="701053"/>
            <a:ext cx="287878" cy="1921436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4219" y="701052"/>
            <a:ext cx="9555742" cy="1699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839691" y="882654"/>
            <a:ext cx="8992302" cy="1336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762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Moderne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„Fremd"-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sprachen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sind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fester 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Bestandteil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unseres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Alltags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 </a:t>
            </a:r>
          </a:p>
        </p:txBody>
      </p:sp>
      <p:sp>
        <p:nvSpPr>
          <p:cNvPr id="3" name="Rechteck 2"/>
          <p:cNvSpPr/>
          <p:nvPr/>
        </p:nvSpPr>
        <p:spPr>
          <a:xfrm>
            <a:off x="1071087" y="2746397"/>
            <a:ext cx="8505484" cy="393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50"/>
              </a:spcAft>
            </a:pPr>
            <a:r>
              <a:rPr lang="en-US" sz="2400" spc="-50" dirty="0" err="1">
                <a:solidFill>
                  <a:srgbClr val="C00000"/>
                </a:solidFill>
                <a:ea typeface="Verdana" panose="020B0604030504040204" pitchFamily="34" charset="0"/>
              </a:rPr>
              <a:t>Anglizismen</a:t>
            </a:r>
            <a:endParaRPr lang="en-US" sz="2400" spc="-50" dirty="0">
              <a:solidFill>
                <a:srgbClr val="C00000"/>
              </a:solidFill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ea typeface="Verdana" panose="020B0604030504040204" pitchFamily="34" charset="0"/>
              </a:rPr>
              <a:t>gehören</a:t>
            </a:r>
            <a:r>
              <a:rPr lang="en-US" dirty="0">
                <a:ea typeface="Verdana" panose="020B0604030504040204" pitchFamily="34" charset="0"/>
              </a:rPr>
              <a:t> </a:t>
            </a:r>
            <a:r>
              <a:rPr lang="en-US" dirty="0" err="1">
                <a:ea typeface="Verdana" panose="020B0604030504040204" pitchFamily="34" charset="0"/>
              </a:rPr>
              <a:t>zum</a:t>
            </a:r>
            <a:r>
              <a:rPr lang="en-US" dirty="0">
                <a:ea typeface="Verdana" panose="020B0604030504040204" pitchFamily="34" charset="0"/>
              </a:rPr>
              <a:t> </a:t>
            </a:r>
            <a:r>
              <a:rPr lang="en-US" dirty="0" err="1">
                <a:ea typeface="Verdana" panose="020B0604030504040204" pitchFamily="34" charset="0"/>
              </a:rPr>
              <a:t>selbstverständ</a:t>
            </a:r>
            <a:r>
              <a:rPr lang="en-US" dirty="0">
                <a:ea typeface="Verdana" panose="020B0604030504040204" pitchFamily="34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Verdana" panose="020B0604030504040204" pitchFamily="34" charset="0"/>
              </a:rPr>
              <a:t>lichen </a:t>
            </a:r>
            <a:r>
              <a:rPr lang="en-US" dirty="0" err="1">
                <a:ea typeface="Verdana" panose="020B0604030504040204" pitchFamily="34" charset="0"/>
              </a:rPr>
              <a:t>Sprachgebrauch</a:t>
            </a:r>
            <a:endParaRPr lang="en-US" dirty="0">
              <a:ea typeface="Verdana" panose="020B0604030504040204" pitchFamily="34" charset="0"/>
            </a:endParaRPr>
          </a:p>
          <a:p>
            <a:pPr marL="127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50" dirty="0">
                <a:ea typeface="Verdana" panose="020B0604030504040204" pitchFamily="34" charset="0"/>
              </a:rPr>
              <a:t>Computer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50" dirty="0" err="1">
                <a:ea typeface="Verdana" panose="020B0604030504040204" pitchFamily="34" charset="0"/>
              </a:rPr>
              <a:t>Mountainbike</a:t>
            </a:r>
            <a:endParaRPr lang="en-US" sz="2000" spc="-50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50" dirty="0" err="1">
                <a:ea typeface="Verdana" panose="020B0604030504040204" pitchFamily="34" charset="0"/>
              </a:rPr>
              <a:t>Internetsurfen</a:t>
            </a:r>
            <a:endParaRPr lang="en-US" sz="2000" spc="-50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50" dirty="0">
                <a:ea typeface="Verdana" panose="020B0604030504040204" pitchFamily="34" charset="0"/>
              </a:rPr>
              <a:t>Okay</a:t>
            </a:r>
          </a:p>
        </p:txBody>
      </p:sp>
      <p:sp>
        <p:nvSpPr>
          <p:cNvPr id="4" name="Rechteck 3"/>
          <p:cNvSpPr/>
          <p:nvPr/>
        </p:nvSpPr>
        <p:spPr>
          <a:xfrm>
            <a:off x="5820156" y="2528316"/>
            <a:ext cx="3941064" cy="39182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8100" indent="0">
              <a:spcAft>
                <a:spcPts val="1050"/>
              </a:spcAft>
            </a:pPr>
            <a:endParaRPr lang="en-US" sz="2400" spc="-50" dirty="0">
              <a:solidFill>
                <a:srgbClr val="C00000"/>
              </a:solidFill>
              <a:ea typeface="Verdana" panose="020B0604030504040204" pitchFamily="34" charset="0"/>
            </a:endParaRPr>
          </a:p>
          <a:p>
            <a:pPr marL="38100" indent="0">
              <a:spcAft>
                <a:spcPts val="1050"/>
              </a:spcAft>
            </a:pPr>
            <a:r>
              <a:rPr lang="en-US" sz="2400" spc="-50" dirty="0" err="1">
                <a:solidFill>
                  <a:srgbClr val="C00000"/>
                </a:solidFill>
                <a:ea typeface="Verdana" panose="020B0604030504040204" pitchFamily="34" charset="0"/>
              </a:rPr>
              <a:t>Französischen</a:t>
            </a:r>
            <a:r>
              <a:rPr lang="en-US" sz="2400" spc="-50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n-US" sz="2400" spc="-50" dirty="0" err="1">
                <a:solidFill>
                  <a:srgbClr val="C00000"/>
                </a:solidFill>
                <a:ea typeface="Verdana" panose="020B0604030504040204" pitchFamily="34" charset="0"/>
              </a:rPr>
              <a:t>Wörten</a:t>
            </a:r>
            <a:endParaRPr lang="en-US" sz="2400" spc="-50" dirty="0">
              <a:solidFill>
                <a:srgbClr val="C00000"/>
              </a:solidFill>
              <a:ea typeface="Verdana" panose="020B0604030504040204" pitchFamily="34" charset="0"/>
            </a:endParaRPr>
          </a:p>
          <a:p>
            <a:pPr marL="38100" marR="469900" indent="0">
              <a:lnSpc>
                <a:spcPts val="2880"/>
              </a:lnSpc>
              <a:spcAft>
                <a:spcPts val="1680"/>
              </a:spcAft>
            </a:pPr>
            <a:r>
              <a:rPr lang="en-US" dirty="0" err="1">
                <a:ea typeface="Verdana" panose="020B0604030504040204" pitchFamily="34" charset="0"/>
              </a:rPr>
              <a:t>begegnen</a:t>
            </a:r>
            <a:r>
              <a:rPr lang="en-US" dirty="0">
                <a:ea typeface="Verdana" panose="020B0604030504040204" pitchFamily="34" charset="0"/>
              </a:rPr>
              <a:t> </a:t>
            </a:r>
            <a:r>
              <a:rPr lang="en-US" dirty="0" err="1">
                <a:ea typeface="Verdana" panose="020B0604030504040204" pitchFamily="34" charset="0"/>
              </a:rPr>
              <a:t>wir</a:t>
            </a:r>
            <a:r>
              <a:rPr lang="en-US" dirty="0">
                <a:ea typeface="Verdana" panose="020B0604030504040204" pitchFamily="34" charset="0"/>
              </a:rPr>
              <a:t> </a:t>
            </a:r>
            <a:r>
              <a:rPr lang="en-US" dirty="0" err="1">
                <a:ea typeface="Verdana" panose="020B0604030504040204" pitchFamily="34" charset="0"/>
              </a:rPr>
              <a:t>ebenfalls</a:t>
            </a:r>
            <a:r>
              <a:rPr lang="en-US" dirty="0">
                <a:ea typeface="Verdana" panose="020B0604030504040204" pitchFamily="34" charset="0"/>
              </a:rPr>
              <a:t> </a:t>
            </a:r>
            <a:r>
              <a:rPr lang="en-US" dirty="0" err="1">
                <a:ea typeface="Verdana" panose="020B0604030504040204" pitchFamily="34" charset="0"/>
              </a:rPr>
              <a:t>täglich</a:t>
            </a:r>
            <a:r>
              <a:rPr lang="en-US" dirty="0">
                <a:ea typeface="Verdana" panose="020B0604030504040204" pitchFamily="34" charset="0"/>
              </a:rPr>
              <a:t>, </a:t>
            </a:r>
            <a:r>
              <a:rPr lang="en-US" dirty="0" err="1">
                <a:ea typeface="Verdana" panose="020B0604030504040204" pitchFamily="34" charset="0"/>
              </a:rPr>
              <a:t>z.B.</a:t>
            </a:r>
            <a:r>
              <a:rPr lang="en-US" dirty="0">
                <a:ea typeface="Verdana" panose="020B0604030504040204" pitchFamily="34" charset="0"/>
              </a:rPr>
              <a:t>:</a:t>
            </a:r>
          </a:p>
          <a:p>
            <a:pPr marL="381000" indent="-342900">
              <a:lnSpc>
                <a:spcPts val="4464"/>
              </a:lnSpc>
              <a:buFont typeface="Arial" panose="020B0604020202020204" pitchFamily="34" charset="0"/>
              <a:buChar char="•"/>
            </a:pPr>
            <a:r>
              <a:rPr lang="en-US" sz="2400" spc="-50" dirty="0">
                <a:ea typeface="Verdana" panose="020B0604030504040204" pitchFamily="34" charset="0"/>
              </a:rPr>
              <a:t>baguette &amp; croissant</a:t>
            </a:r>
          </a:p>
          <a:p>
            <a:pPr marL="381000" indent="-342900">
              <a:lnSpc>
                <a:spcPts val="4464"/>
              </a:lnSpc>
              <a:buFont typeface="Arial" panose="020B0604020202020204" pitchFamily="34" charset="0"/>
              <a:buChar char="•"/>
            </a:pPr>
            <a:r>
              <a:rPr lang="en-US" sz="2400" spc="-50" dirty="0">
                <a:ea typeface="Verdana" panose="020B0604030504040204" pitchFamily="34" charset="0"/>
              </a:rPr>
              <a:t>pommes frites &amp; parfum</a:t>
            </a:r>
          </a:p>
          <a:p>
            <a:pPr marL="381000" indent="-342900">
              <a:lnSpc>
                <a:spcPts val="4464"/>
              </a:lnSpc>
              <a:buFont typeface="Arial" panose="020B0604020202020204" pitchFamily="34" charset="0"/>
              <a:buChar char="•"/>
            </a:pPr>
            <a:r>
              <a:rPr lang="en-US" sz="2400" spc="-50" dirty="0">
                <a:ea typeface="Verdana" panose="020B0604030504040204" pitchFamily="34" charset="0"/>
              </a:rPr>
              <a:t>camembert &amp; restaurant </a:t>
            </a:r>
          </a:p>
          <a:p>
            <a:pPr marL="381000" indent="-342900">
              <a:lnSpc>
                <a:spcPts val="4464"/>
              </a:lnSpc>
              <a:buFont typeface="Arial" panose="020B0604020202020204" pitchFamily="34" charset="0"/>
              <a:buChar char="•"/>
            </a:pPr>
            <a:r>
              <a:rPr lang="en-US" sz="2400" spc="-50" dirty="0">
                <a:ea typeface="Verdana" panose="020B0604030504040204" pitchFamily="34" charset="0"/>
              </a:rPr>
              <a:t>merci &amp; </a:t>
            </a:r>
            <a:r>
              <a:rPr lang="en-US" sz="2400" spc="-50" dirty="0" err="1">
                <a:ea typeface="Verdana" panose="020B0604030504040204" pitchFamily="34" charset="0"/>
              </a:rPr>
              <a:t>chéri</a:t>
            </a:r>
            <a:endParaRPr lang="en-US" sz="2400" spc="-50" dirty="0"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37224"/>
          <a:stretch/>
        </p:blipFill>
        <p:spPr>
          <a:xfrm>
            <a:off x="1591564" y="4192649"/>
            <a:ext cx="3268980" cy="22329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45" y="2130552"/>
            <a:ext cx="4274820" cy="370789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04680" y="762339"/>
            <a:ext cx="9133585" cy="374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Nicht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alles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ist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 neu und fremd! - </a:t>
            </a:r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Viele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Wörter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kann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 man </a:t>
            </a:r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leicht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spc="-50" dirty="0" err="1">
                <a:solidFill>
                  <a:schemeClr val="tx2"/>
                </a:solidFill>
                <a:latin typeface="+mj-lt"/>
              </a:rPr>
              <a:t>erschließen</a:t>
            </a:r>
            <a:r>
              <a:rPr lang="en-US" sz="3200" spc="-50" dirty="0">
                <a:solidFill>
                  <a:schemeClr val="tx2"/>
                </a:solidFill>
                <a:latin typeface="+mj-lt"/>
              </a:rPr>
              <a:t>!</a:t>
            </a:r>
          </a:p>
        </p:txBody>
      </p:sp>
      <p:sp>
        <p:nvSpPr>
          <p:cNvPr id="5" name="Rechteck 4"/>
          <p:cNvSpPr/>
          <p:nvPr/>
        </p:nvSpPr>
        <p:spPr>
          <a:xfrm>
            <a:off x="783420" y="2318808"/>
            <a:ext cx="2442634" cy="6922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en-US" sz="1800" dirty="0">
                <a:solidFill>
                  <a:srgbClr val="2A495B"/>
                </a:solidFill>
              </a:rPr>
              <a:t>Un citron /</a:t>
            </a:r>
            <a:r>
              <a:rPr lang="en-US" sz="1800" dirty="0" err="1">
                <a:solidFill>
                  <a:srgbClr val="2A495B"/>
                </a:solidFill>
              </a:rPr>
              <a:t>une</a:t>
            </a:r>
            <a:r>
              <a:rPr lang="en-US" sz="1800" dirty="0">
                <a:solidFill>
                  <a:srgbClr val="2A495B"/>
                </a:solidFill>
              </a:rPr>
              <a:t> </a:t>
            </a:r>
            <a:r>
              <a:rPr lang="en-US" sz="1800" dirty="0" err="1">
                <a:solidFill>
                  <a:srgbClr val="2A495B"/>
                </a:solidFill>
              </a:rPr>
              <a:t>limette</a:t>
            </a:r>
            <a:endParaRPr lang="en-US" sz="1800" dirty="0">
              <a:solidFill>
                <a:srgbClr val="2A495B"/>
              </a:solidFill>
            </a:endParaRPr>
          </a:p>
          <a:p>
            <a:pPr indent="0"/>
            <a:endParaRPr lang="en-US" sz="1800" dirty="0">
              <a:solidFill>
                <a:srgbClr val="2A495B"/>
              </a:solidFill>
              <a:latin typeface="Verdana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91564" y="6597396"/>
            <a:ext cx="1669627" cy="2331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n-US" sz="1800" dirty="0" err="1">
                <a:solidFill>
                  <a:srgbClr val="2A495B"/>
                </a:solidFill>
              </a:rPr>
              <a:t>une</a:t>
            </a:r>
            <a:r>
              <a:rPr lang="en-US" sz="1800" dirty="0">
                <a:solidFill>
                  <a:srgbClr val="2A495B"/>
                </a:solidFill>
              </a:rPr>
              <a:t> </a:t>
            </a:r>
            <a:r>
              <a:rPr lang="en-US" sz="1800" dirty="0" err="1"/>
              <a:t>tomate</a:t>
            </a:r>
            <a:endParaRPr lang="en-US" sz="1800" dirty="0"/>
          </a:p>
        </p:txBody>
      </p:sp>
      <p:sp>
        <p:nvSpPr>
          <p:cNvPr id="7" name="Rechteck 6"/>
          <p:cNvSpPr/>
          <p:nvPr/>
        </p:nvSpPr>
        <p:spPr>
          <a:xfrm>
            <a:off x="5490972" y="5948172"/>
            <a:ext cx="1513332" cy="2971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n-US" sz="1800" dirty="0"/>
              <a:t>un elephant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9A003A-B950-432D-AAFD-FE531F32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47" y="2365585"/>
            <a:ext cx="1972470" cy="18270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24" y="4352544"/>
            <a:ext cx="7356348" cy="212598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417319" y="580644"/>
            <a:ext cx="8547947" cy="26014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400" marR="12192" indent="0">
              <a:lnSpc>
                <a:spcPts val="3492"/>
              </a:lnSpc>
              <a:spcAft>
                <a:spcPts val="1890"/>
              </a:spcAft>
            </a:pP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Französisch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schlägt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Brücken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zu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 den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romanischen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Sprachen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Spanisch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,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Italienisch</a:t>
            </a:r>
            <a:r>
              <a:rPr lang="en-US" sz="2700" spc="-50" dirty="0">
                <a:solidFill>
                  <a:schemeClr val="tx2"/>
                </a:solidFill>
                <a:latin typeface="Verdana"/>
              </a:rPr>
              <a:t> und </a:t>
            </a:r>
            <a:r>
              <a:rPr lang="en-US" sz="2700" spc="-50" dirty="0" err="1">
                <a:solidFill>
                  <a:schemeClr val="tx2"/>
                </a:solidFill>
                <a:latin typeface="Verdana"/>
              </a:rPr>
              <a:t>Portugiesisch</a:t>
            </a:r>
            <a:endParaRPr lang="en-US" sz="2700" spc="-50" dirty="0">
              <a:solidFill>
                <a:schemeClr val="tx2"/>
              </a:solidFill>
              <a:latin typeface="Verdana"/>
            </a:endParaRPr>
          </a:p>
          <a:p>
            <a:pPr marL="25400" indent="0">
              <a:spcAft>
                <a:spcPts val="1890"/>
              </a:spcAft>
            </a:pPr>
            <a:r>
              <a:rPr lang="en-US" sz="1800" dirty="0" err="1">
                <a:latin typeface="Verdana"/>
              </a:rPr>
              <a:t>Beispiele</a:t>
            </a:r>
            <a:r>
              <a:rPr lang="en-US" sz="1800" dirty="0">
                <a:latin typeface="Verdana"/>
              </a:rPr>
              <a:t> </a:t>
            </a:r>
            <a:r>
              <a:rPr lang="en-US" sz="1800" dirty="0" err="1">
                <a:latin typeface="Verdana"/>
              </a:rPr>
              <a:t>aus</a:t>
            </a:r>
            <a:r>
              <a:rPr lang="en-US" sz="1800" dirty="0">
                <a:latin typeface="Verdana"/>
              </a:rPr>
              <a:t> dem </a:t>
            </a:r>
            <a:r>
              <a:rPr lang="en-US" sz="1800" dirty="0" err="1">
                <a:latin typeface="Verdana"/>
              </a:rPr>
              <a:t>Spanischen</a:t>
            </a:r>
            <a:r>
              <a:rPr lang="en-US" sz="1800" dirty="0">
                <a:latin typeface="Verdana"/>
              </a:rPr>
              <a:t>:</a:t>
            </a:r>
          </a:p>
          <a:p>
            <a:pPr marL="939800" indent="0" algn="just">
              <a:spcAft>
                <a:spcPts val="6300"/>
              </a:spcAft>
            </a:pPr>
            <a:r>
              <a:rPr lang="en-US" sz="1800" dirty="0">
                <a:solidFill>
                  <a:srgbClr val="F3B887"/>
                </a:solidFill>
                <a:latin typeface="Verdana"/>
              </a:rPr>
              <a:t>le soleil- el sol</a:t>
            </a:r>
            <a:endParaRPr lang="en-US" sz="2500" i="1" dirty="0">
              <a:solidFill>
                <a:srgbClr val="F3B887"/>
              </a:solidFill>
              <a:latin typeface="Verdan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A36671-9215-4EFB-8D7E-D188E74E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83" y="2026180"/>
            <a:ext cx="1626482" cy="1755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5" y="0"/>
            <a:ext cx="10678029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CBB5D2-0333-4238-BC1F-D17668951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r="1" b="1"/>
          <a:stretch/>
        </p:blipFill>
        <p:spPr>
          <a:xfrm>
            <a:off x="20" y="1413"/>
            <a:ext cx="10680680" cy="75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86933" y="-109221"/>
            <a:ext cx="8356600" cy="14723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9588" indent="0">
              <a:spcAft>
                <a:spcPts val="1680"/>
              </a:spcAft>
            </a:pPr>
            <a:endParaRPr lang="en-US" sz="4900" b="1" i="1" spc="200" dirty="0">
              <a:solidFill>
                <a:srgbClr val="986370"/>
              </a:solidFill>
              <a:latin typeface="Book Antiqua"/>
            </a:endParaRPr>
          </a:p>
          <a:p>
            <a:pPr marL="18288" indent="0">
              <a:spcAft>
                <a:spcPts val="3780"/>
              </a:spcAft>
            </a:pPr>
            <a:r>
              <a:rPr lang="en-US" sz="3300" dirty="0">
                <a:latin typeface="+mj-lt"/>
              </a:rPr>
              <a:t>Deutschland - </a:t>
            </a:r>
            <a:r>
              <a:rPr lang="en-US" sz="3300" dirty="0" err="1">
                <a:latin typeface="+mj-lt"/>
              </a:rPr>
              <a:t>Frankreich</a:t>
            </a:r>
            <a:r>
              <a:rPr lang="en-US" sz="3300" dirty="0">
                <a:latin typeface="+mj-lt"/>
              </a:rPr>
              <a:t> </a:t>
            </a:r>
            <a:r>
              <a:rPr lang="en-US" sz="3300" dirty="0">
                <a:latin typeface="+mj-lt"/>
                <a:cs typeface="Times New Roman" panose="02020603050405020304" pitchFamily="18" charset="0"/>
              </a:rPr>
              <a:t>→ </a:t>
            </a:r>
            <a:r>
              <a:rPr lang="en-US" sz="3300" b="1" dirty="0">
                <a:solidFill>
                  <a:schemeClr val="tx2"/>
                </a:solidFill>
                <a:latin typeface="+mj-lt"/>
              </a:rPr>
              <a:t>EUROPA</a:t>
            </a:r>
          </a:p>
        </p:txBody>
      </p:sp>
      <p:sp>
        <p:nvSpPr>
          <p:cNvPr id="3" name="Rechteck 2"/>
          <p:cNvSpPr/>
          <p:nvPr/>
        </p:nvSpPr>
        <p:spPr>
          <a:xfrm>
            <a:off x="1254125" y="1676400"/>
            <a:ext cx="7267575" cy="4950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93700" marR="1526540" indent="-342900">
              <a:lnSpc>
                <a:spcPts val="3132"/>
              </a:lnSpc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  <a:latin typeface="+mj-lt"/>
              </a:rPr>
              <a:t>außergewöhnliche</a:t>
            </a:r>
            <a:r>
              <a:rPr lang="en-US" sz="2000" dirty="0">
                <a:solidFill>
                  <a:srgbClr val="C00000"/>
                </a:solidFill>
                <a:latin typeface="Verdana"/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politische</a:t>
            </a:r>
            <a:r>
              <a:rPr lang="en-US" sz="2000" dirty="0">
                <a:solidFill>
                  <a:srgbClr val="C00000"/>
                </a:solidFill>
              </a:rPr>
              <a:t> &amp; </a:t>
            </a:r>
            <a:r>
              <a:rPr lang="en-US" sz="2000" dirty="0" err="1">
                <a:solidFill>
                  <a:srgbClr val="C00000"/>
                </a:solidFill>
              </a:rPr>
              <a:t>wirtschaftliche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-US" sz="2000" dirty="0" err="1">
                <a:solidFill>
                  <a:srgbClr val="C00000"/>
                </a:solidFill>
              </a:rPr>
              <a:t>Zusammenarbeit</a:t>
            </a:r>
            <a:r>
              <a:rPr lang="en-US" sz="2000" dirty="0">
                <a:solidFill>
                  <a:srgbClr val="C00000"/>
                </a:solidFill>
              </a:rPr>
              <a:t> – </a:t>
            </a:r>
            <a:r>
              <a:rPr lang="en-US" sz="2000" dirty="0" err="1">
                <a:solidFill>
                  <a:srgbClr val="C00000"/>
                </a:solidFill>
              </a:rPr>
              <a:t>gemeinsam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sind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wir</a:t>
            </a:r>
            <a:r>
              <a:rPr lang="en-US" sz="2000" dirty="0">
                <a:solidFill>
                  <a:srgbClr val="C00000"/>
                </a:solidFill>
              </a:rPr>
              <a:t> die </a:t>
            </a:r>
            <a:r>
              <a:rPr lang="en-US" sz="2000" dirty="0" err="1">
                <a:solidFill>
                  <a:srgbClr val="C00000"/>
                </a:solidFill>
              </a:rPr>
              <a:t>treibenden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Kräfte</a:t>
            </a:r>
            <a:r>
              <a:rPr lang="en-US" sz="2000" dirty="0">
                <a:solidFill>
                  <a:srgbClr val="C00000"/>
                </a:solidFill>
              </a:rPr>
              <a:t> in Europa</a:t>
            </a:r>
          </a:p>
          <a:p>
            <a:pPr marL="393700" marR="1526540" indent="-342900">
              <a:lnSpc>
                <a:spcPts val="3132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mehr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als</a:t>
            </a:r>
            <a:r>
              <a:rPr lang="en-US" sz="2000" dirty="0">
                <a:solidFill>
                  <a:srgbClr val="002060"/>
                </a:solidFill>
              </a:rPr>
              <a:t> 2500 </a:t>
            </a:r>
            <a:r>
              <a:rPr lang="en-US" sz="2000" dirty="0" err="1">
                <a:solidFill>
                  <a:srgbClr val="002060"/>
                </a:solidFill>
              </a:rPr>
              <a:t>Firmen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haben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ihren</a:t>
            </a:r>
            <a:r>
              <a:rPr lang="en-US" sz="2000" dirty="0">
                <a:solidFill>
                  <a:srgbClr val="002060"/>
                </a:solidFill>
              </a:rPr>
              <a:t> Sitz in </a:t>
            </a:r>
            <a:r>
              <a:rPr lang="en-US" sz="2000" dirty="0" err="1">
                <a:solidFill>
                  <a:srgbClr val="002060"/>
                </a:solidFill>
              </a:rPr>
              <a:t>Frankreich</a:t>
            </a:r>
            <a:r>
              <a:rPr lang="en-US" sz="2000" dirty="0">
                <a:solidFill>
                  <a:srgbClr val="002060"/>
                </a:solidFill>
              </a:rPr>
              <a:t> und </a:t>
            </a:r>
            <a:r>
              <a:rPr lang="en-US" sz="2000" dirty="0" err="1">
                <a:solidFill>
                  <a:srgbClr val="002060"/>
                </a:solidFill>
              </a:rPr>
              <a:t>unser</a:t>
            </a:r>
            <a:r>
              <a:rPr lang="en-US" sz="2000" dirty="0">
                <a:solidFill>
                  <a:srgbClr val="002060"/>
                </a:solidFill>
              </a:rPr>
              <a:t> Nachbar </a:t>
            </a:r>
            <a:r>
              <a:rPr lang="en-US" sz="2000" dirty="0" err="1">
                <a:solidFill>
                  <a:srgbClr val="002060"/>
                </a:solidFill>
              </a:rPr>
              <a:t>ist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einer</a:t>
            </a:r>
            <a:r>
              <a:rPr lang="en-US" sz="2000" dirty="0">
                <a:solidFill>
                  <a:srgbClr val="002060"/>
                </a:solidFill>
              </a:rPr>
              <a:t> der </a:t>
            </a:r>
            <a:r>
              <a:rPr lang="en-US" sz="2000" dirty="0" err="1">
                <a:solidFill>
                  <a:srgbClr val="002060"/>
                </a:solidFill>
              </a:rPr>
              <a:t>wichtigsten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Handelspartner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Deutschlands</a:t>
            </a:r>
            <a:endParaRPr lang="en-US" sz="2000" dirty="0">
              <a:solidFill>
                <a:srgbClr val="002060"/>
              </a:solidFill>
            </a:endParaRPr>
          </a:p>
          <a:p>
            <a:pPr marL="393700" marR="1526540" indent="-342900">
              <a:lnSpc>
                <a:spcPts val="3132"/>
              </a:lnSpc>
              <a:spcBef>
                <a:spcPts val="1800"/>
              </a:spcBef>
              <a:spcAft>
                <a:spcPts val="147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z.B.</a:t>
            </a:r>
            <a:r>
              <a:rPr lang="en-US" sz="2000" dirty="0">
                <a:solidFill>
                  <a:srgbClr val="002060"/>
                </a:solidFill>
              </a:rPr>
              <a:t> Airbus </a:t>
            </a:r>
            <a:r>
              <a:rPr lang="en-US" sz="2000" dirty="0" err="1">
                <a:solidFill>
                  <a:srgbClr val="002060"/>
                </a:solidFill>
              </a:rPr>
              <a:t>mit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Standorten</a:t>
            </a:r>
            <a:r>
              <a:rPr lang="en-US" sz="2000" dirty="0">
                <a:solidFill>
                  <a:srgbClr val="002060"/>
                </a:solidFill>
              </a:rPr>
              <a:t> in Toulouse und Hamburg</a:t>
            </a:r>
          </a:p>
          <a:p>
            <a:pPr marL="393700" indent="-342900">
              <a:spcAft>
                <a:spcPts val="147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zahlreiche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Städte</a:t>
            </a:r>
            <a:r>
              <a:rPr lang="en-US" sz="2000" dirty="0">
                <a:solidFill>
                  <a:srgbClr val="C00000"/>
                </a:solidFill>
              </a:rPr>
              <a:t>- und </a:t>
            </a:r>
            <a:r>
              <a:rPr lang="en-US" sz="2000" dirty="0" err="1">
                <a:solidFill>
                  <a:srgbClr val="C00000"/>
                </a:solidFill>
              </a:rPr>
              <a:t>Schulpartnerschaften</a:t>
            </a:r>
            <a:endParaRPr lang="en-US" sz="2000" dirty="0">
              <a:solidFill>
                <a:srgbClr val="C00000"/>
              </a:solidFill>
            </a:endParaRPr>
          </a:p>
          <a:p>
            <a:pPr marL="393700" indent="-342900">
              <a:spcAft>
                <a:spcPts val="147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</a:rPr>
              <a:t>Französisch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ist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nach</a:t>
            </a:r>
            <a:r>
              <a:rPr lang="en-US" sz="2000" dirty="0">
                <a:solidFill>
                  <a:srgbClr val="C00000"/>
                </a:solidFill>
              </a:rPr>
              <a:t> Deutsch die am </a:t>
            </a:r>
            <a:r>
              <a:rPr lang="en-US" sz="2000" dirty="0" err="1">
                <a:solidFill>
                  <a:srgbClr val="C00000"/>
                </a:solidFill>
              </a:rPr>
              <a:t>meisten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gesprochene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Muttersprache</a:t>
            </a:r>
            <a:r>
              <a:rPr lang="en-US" sz="2000" dirty="0">
                <a:solidFill>
                  <a:srgbClr val="C00000"/>
                </a:solidFill>
              </a:rPr>
              <a:t> in Europa</a:t>
            </a:r>
            <a:endParaRPr lang="en-US" sz="2300" dirty="0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A9630B-49C8-44DE-B992-FAE63621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700" y="1481666"/>
            <a:ext cx="904875" cy="10096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F6A2EA-5C06-49C6-B712-3AF8ADFA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700" y="3676572"/>
            <a:ext cx="981075" cy="1123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C34E03-7793-48C8-BDBA-4D85996AA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599" y="5818560"/>
            <a:ext cx="1067517" cy="13985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12056" y="2597908"/>
            <a:ext cx="4367723" cy="3893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6622710" y="3003218"/>
            <a:ext cx="3075217" cy="246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76200" indent="0">
              <a:lnSpc>
                <a:spcPct val="90000"/>
              </a:lnSpc>
              <a:spcBef>
                <a:spcPct val="0"/>
              </a:spcBef>
              <a:spcAft>
                <a:spcPts val="1890"/>
              </a:spcAft>
            </a:pPr>
            <a: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Unser </a:t>
            </a:r>
            <a:r>
              <a:rPr lang="en-US" sz="2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Schüleraustausch</a:t>
            </a:r>
            <a: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Klasse</a:t>
            </a:r>
            <a: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9 </a:t>
            </a:r>
            <a:r>
              <a:rPr lang="en-US" sz="2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dem lycée “Marcel </a:t>
            </a:r>
            <a:r>
              <a:rPr lang="en-US" sz="2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Pagnol</a:t>
            </a:r>
            <a: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 in Marseille 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15236" y="1824179"/>
            <a:ext cx="720538" cy="466771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3272" y="1445891"/>
            <a:ext cx="602501" cy="42128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3272" y="1242540"/>
            <a:ext cx="304161" cy="4079952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Pétition · M. le Recteur Bernard Beignier: CONTRE LA BAISSE DES HEURES  D'ENSEIGNEMENT AU LYCEE MARCEL PAGNOL · Change.org">
            <a:extLst>
              <a:ext uri="{FF2B5EF4-FFF2-40B4-BE49-F238E27FC236}">
                <a16:creationId xmlns:a16="http://schemas.microsoft.com/office/drawing/2014/main" id="{B9012154-A686-4026-BDA7-2EA83A6F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2" y="1424234"/>
            <a:ext cx="510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65420E0-5A05-40E4-887A-D97B84D8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7" y="4610096"/>
            <a:ext cx="2643441" cy="264344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78029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38042" y="2597908"/>
            <a:ext cx="6431605" cy="3893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4135520" y="2779415"/>
            <a:ext cx="5100615" cy="2690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>
              <a:lnSpc>
                <a:spcPct val="90000"/>
              </a:lnSpc>
              <a:spcBef>
                <a:spcPct val="0"/>
              </a:spcBef>
              <a:spcAft>
                <a:spcPts val="840"/>
              </a:spcAft>
            </a:pPr>
            <a:r>
              <a:rPr lang="en-US" sz="4900" b="1" spc="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Marseille – unsere französische Partnerstadt</a:t>
            </a:r>
            <a:endParaRPr lang="en-US" sz="49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38042" y="1824179"/>
            <a:ext cx="720538" cy="466771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56078" y="1445891"/>
            <a:ext cx="602501" cy="42128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56078" y="1242540"/>
            <a:ext cx="304162" cy="4079952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arseille – Wikipedia">
            <a:extLst>
              <a:ext uri="{FF2B5EF4-FFF2-40B4-BE49-F238E27FC236}">
                <a16:creationId xmlns:a16="http://schemas.microsoft.com/office/drawing/2014/main" id="{09C728E8-D4F2-4705-89C0-BC3E59EFE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5"/>
          <a:stretch/>
        </p:blipFill>
        <p:spPr bwMode="auto">
          <a:xfrm>
            <a:off x="981207" y="1235161"/>
            <a:ext cx="2577387" cy="38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Benutzerdefiniert</PresentationFormat>
  <Paragraphs>70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Glöyer</dc:creator>
  <cp:lastModifiedBy>Birgit Glöyer</cp:lastModifiedBy>
  <cp:revision>3</cp:revision>
  <dcterms:created xsi:type="dcterms:W3CDTF">2021-01-10T19:27:41Z</dcterms:created>
  <dcterms:modified xsi:type="dcterms:W3CDTF">2021-01-10T19:33:04Z</dcterms:modified>
</cp:coreProperties>
</file>